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27" r:id="rId12"/>
    <p:sldId id="270" r:id="rId13"/>
    <p:sldId id="328" r:id="rId14"/>
    <p:sldId id="329" r:id="rId15"/>
    <p:sldId id="330" r:id="rId16"/>
    <p:sldId id="331" r:id="rId17"/>
    <p:sldId id="301" r:id="rId18"/>
    <p:sldId id="300" r:id="rId19"/>
    <p:sldId id="302" r:id="rId20"/>
    <p:sldId id="303" r:id="rId21"/>
    <p:sldId id="304" r:id="rId22"/>
    <p:sldId id="278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3" r:id="rId41"/>
    <p:sldId id="324" r:id="rId42"/>
    <p:sldId id="33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F230A-3CE5-44E9-A6DC-1A80F9EAAD96}" type="datetimeFigureOut">
              <a:rPr lang="LID4096" smtClean="0"/>
              <a:t>11/21/2024</a:t>
            </a:fld>
            <a:endParaRPr lang="LID4096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78424-EC4A-4EC8-B465-96936D368DE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9040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90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898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7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2B7D84-9E58-44D7-82C7-9FCC1CFB42BC}" type="datetimeFigureOut">
              <a:rPr lang="LID4096" smtClean="0"/>
              <a:t>11/21/2024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76DE9E0-CEDA-49F7-9A3B-5FE70EE504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948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D84-9E58-44D7-82C7-9FCC1CFB42BC}" type="datetimeFigureOut">
              <a:rPr lang="LID4096" smtClean="0"/>
              <a:t>11/21/2024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E9E0-CEDA-49F7-9A3B-5FE70EE504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2318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2B7D84-9E58-44D7-82C7-9FCC1CFB42BC}" type="datetimeFigureOut">
              <a:rPr lang="LID4096" smtClean="0"/>
              <a:t>11/21/2024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76DE9E0-CEDA-49F7-9A3B-5FE70EE504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701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D84-9E58-44D7-82C7-9FCC1CFB42BC}" type="datetimeFigureOut">
              <a:rPr lang="LID4096" smtClean="0"/>
              <a:t>11/21/2024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E76DE9E0-CEDA-49F7-9A3B-5FE70EE504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384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2B7D84-9E58-44D7-82C7-9FCC1CFB42BC}" type="datetimeFigureOut">
              <a:rPr lang="LID4096" smtClean="0"/>
              <a:t>11/21/2024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76DE9E0-CEDA-49F7-9A3B-5FE70EE504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7500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D84-9E58-44D7-82C7-9FCC1CFB42BC}" type="datetimeFigureOut">
              <a:rPr lang="LID4096" smtClean="0"/>
              <a:t>11/21/2024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E9E0-CEDA-49F7-9A3B-5FE70EE504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679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D84-9E58-44D7-82C7-9FCC1CFB42BC}" type="datetimeFigureOut">
              <a:rPr lang="LID4096" smtClean="0"/>
              <a:t>11/21/2024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E9E0-CEDA-49F7-9A3B-5FE70EE504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0751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D84-9E58-44D7-82C7-9FCC1CFB42BC}" type="datetimeFigureOut">
              <a:rPr lang="LID4096" smtClean="0"/>
              <a:t>11/21/2024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E9E0-CEDA-49F7-9A3B-5FE70EE504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0097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D84-9E58-44D7-82C7-9FCC1CFB42BC}" type="datetimeFigureOut">
              <a:rPr lang="LID4096" smtClean="0"/>
              <a:t>11/21/2024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E9E0-CEDA-49F7-9A3B-5FE70EE504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5779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2B7D84-9E58-44D7-82C7-9FCC1CFB42BC}" type="datetimeFigureOut">
              <a:rPr lang="LID4096" smtClean="0"/>
              <a:t>11/21/2024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76DE9E0-CEDA-49F7-9A3B-5FE70EE504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696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7D84-9E58-44D7-82C7-9FCC1CFB42BC}" type="datetimeFigureOut">
              <a:rPr lang="LID4096" smtClean="0"/>
              <a:t>11/21/2024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DE9E0-CEDA-49F7-9A3B-5FE70EE504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618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02B7D84-9E58-44D7-82C7-9FCC1CFB42BC}" type="datetimeFigureOut">
              <a:rPr lang="LID4096" smtClean="0"/>
              <a:t>11/21/2024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76DE9E0-CEDA-49F7-9A3B-5FE70EE504FC}" type="slidenum">
              <a:rPr lang="LID4096" smtClean="0"/>
              <a:t>‹#›</a:t>
            </a:fld>
            <a:endParaRPr lang="LID4096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41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python_regex.asp#search" TargetMode="External"/><Relationship Id="rId2" Type="http://schemas.openxmlformats.org/officeDocument/2006/relationships/hyperlink" Target="https://www.w3schools.com/python/python_regex.asp#finda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3schools.com/python/python_regex.asp#sub" TargetMode="External"/><Relationship Id="rId5" Type="http://schemas.openxmlformats.org/officeDocument/2006/relationships/hyperlink" Target="https://www.w3schools.com/python/python_regex.asp#split" TargetMode="External"/><Relationship Id="rId4" Type="http://schemas.openxmlformats.org/officeDocument/2006/relationships/hyperlink" Target="https://www.w3schools.com/python/python_regex.asp#matchobject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2FD26-1EA4-4631-A0DB-59CDC22D9F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ru-RU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Регулярные выражения</a:t>
            </a:r>
            <a:endParaRPr lang="LID4096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783EEF-B8F1-433D-870B-8C96E18CB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889" y="4446794"/>
            <a:ext cx="10993546" cy="775655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en-US" sz="3800" dirty="0">
                <a:solidFill>
                  <a:srgbClr val="0DEEF3"/>
                </a:solidFill>
              </a:rPr>
              <a:t>PhD, </a:t>
            </a:r>
            <a:r>
              <a:rPr lang="kk-KZ" sz="3800" dirty="0">
                <a:solidFill>
                  <a:srgbClr val="0DEEF3"/>
                </a:solidFill>
              </a:rPr>
              <a:t>кафедра информационные системы</a:t>
            </a:r>
          </a:p>
          <a:p>
            <a:pPr algn="r"/>
            <a:r>
              <a:rPr lang="kk-KZ" sz="3800" dirty="0">
                <a:solidFill>
                  <a:srgbClr val="FEE602"/>
                </a:solidFill>
              </a:rPr>
              <a:t>Карюкин В</a:t>
            </a:r>
            <a:r>
              <a:rPr lang="ru-RU" sz="3800" dirty="0">
                <a:solidFill>
                  <a:srgbClr val="FEE602"/>
                </a:solidFill>
              </a:rPr>
              <a:t>.И.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64480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290AD-06D0-4F4C-86E5-894121120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06133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Функция </a:t>
            </a:r>
            <a:r>
              <a:rPr lang="en-US" dirty="0">
                <a:solidFill>
                  <a:srgbClr val="FFC000"/>
                </a:solidFill>
              </a:rPr>
              <a:t>sub() </a:t>
            </a:r>
            <a:endParaRPr lang="LID4096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5BB08B-9C01-47F9-A4BF-BBA86D0DF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009" y="2199350"/>
            <a:ext cx="11029615" cy="1807042"/>
          </a:xfrm>
        </p:spPr>
        <p:txBody>
          <a:bodyPr/>
          <a:lstStyle/>
          <a:p>
            <a:r>
              <a:rPr lang="ru-RU" dirty="0"/>
              <a:t>Функция </a:t>
            </a:r>
            <a:r>
              <a:rPr lang="ru-RU" dirty="0" err="1"/>
              <a:t>sub</a:t>
            </a:r>
            <a:r>
              <a:rPr lang="ru-RU" dirty="0"/>
              <a:t>() заменяет совпадения текстом по вашему выбору: </a:t>
            </a:r>
          </a:p>
          <a:p>
            <a:r>
              <a:rPr lang="ru-RU" dirty="0"/>
              <a:t>Пример Замените каждый пробельный символ на цифру 9:</a:t>
            </a:r>
          </a:p>
          <a:p>
            <a:endParaRPr lang="LID4096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7806E7-9C88-498C-84F1-F97E21794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160" y="4006392"/>
            <a:ext cx="4346368" cy="18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63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C3E19-7B42-4333-BD63-C872CC45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1555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Pandas</a:t>
            </a:r>
            <a:endParaRPr lang="LID4096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A4D263-8330-48A8-99A7-0B6B17A1A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3400172"/>
          </a:xfrm>
        </p:spPr>
        <p:txBody>
          <a:bodyPr/>
          <a:lstStyle/>
          <a:p>
            <a:r>
              <a:rPr lang="ru-RU" dirty="0"/>
              <a:t>Библиотека анализа данных Python </a:t>
            </a:r>
            <a:endParaRPr lang="en-US" dirty="0"/>
          </a:p>
          <a:p>
            <a:r>
              <a:rPr lang="ru-RU" dirty="0"/>
              <a:t>Построена на основе </a:t>
            </a:r>
            <a:r>
              <a:rPr lang="ru-RU" dirty="0" err="1"/>
              <a:t>Numpy</a:t>
            </a:r>
            <a:r>
              <a:rPr lang="ru-RU" dirty="0"/>
              <a:t> </a:t>
            </a:r>
            <a:endParaRPr lang="en-US" dirty="0"/>
          </a:p>
          <a:p>
            <a:r>
              <a:rPr lang="ru-RU" dirty="0"/>
              <a:t>Сокращение от </a:t>
            </a:r>
            <a:r>
              <a:rPr lang="ru-RU" dirty="0" err="1"/>
              <a:t>Panel</a:t>
            </a:r>
            <a:r>
              <a:rPr lang="ru-RU" dirty="0"/>
              <a:t> Data System </a:t>
            </a:r>
            <a:endParaRPr lang="en-US" dirty="0"/>
          </a:p>
          <a:p>
            <a:r>
              <a:rPr lang="ru-RU" dirty="0"/>
              <a:t>Используется в производстве во многих компаниях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75789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49;p2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tx1"/>
                </a:solidFill>
              </a:rPr>
              <a:pPr/>
              <a:t>12</a:t>
            </a:fld>
            <a:endParaRPr>
              <a:solidFill>
                <a:schemeClr val="tx1"/>
              </a:solidFill>
            </a:endParaRPr>
          </a:p>
        </p:txBody>
      </p:sp>
      <p:sp>
        <p:nvSpPr>
          <p:cNvPr id="17" name="Google Shape;449;p27"/>
          <p:cNvSpPr txBox="1">
            <a:spLocks/>
          </p:cNvSpPr>
          <p:nvPr/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  <a:defRPr/>
            </a:pPr>
            <a:fld id="{00000000-1234-1234-1234-123412341234}" type="slidenum">
              <a:rPr lang="en" sz="1733" kern="0">
                <a:latin typeface="Chivo Light"/>
                <a:ea typeface="Chivo Light"/>
                <a:cs typeface="Chivo Light"/>
                <a:sym typeface="Chivo Light"/>
              </a:rPr>
              <a:pPr algn="r" defTabSz="1219170">
                <a:buClr>
                  <a:srgbClr val="000000"/>
                </a:buClr>
                <a:defRPr/>
              </a:pPr>
              <a:t>12</a:t>
            </a:fld>
            <a:endParaRPr lang="en" sz="1733" kern="0">
              <a:latin typeface="Chivo Light"/>
              <a:ea typeface="Chivo Light"/>
              <a:cs typeface="Chivo Light"/>
              <a:sym typeface="Chivo Light"/>
            </a:endParaRPr>
          </a:p>
        </p:txBody>
      </p:sp>
      <p:sp>
        <p:nvSpPr>
          <p:cNvPr id="18" name="Google Shape;447;p27"/>
          <p:cNvSpPr txBox="1">
            <a:spLocks/>
          </p:cNvSpPr>
          <p:nvPr/>
        </p:nvSpPr>
        <p:spPr>
          <a:xfrm>
            <a:off x="250000" y="562789"/>
            <a:ext cx="11890645" cy="179391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-RU" sz="4800" dirty="0"/>
              <a:t>Идеальный инструмент для </a:t>
            </a:r>
            <a:r>
              <a:rPr lang="kk-KZ" sz="4800" dirty="0"/>
              <a:t>дата</a:t>
            </a:r>
            <a:r>
              <a:rPr lang="ru-RU" sz="4800" dirty="0"/>
              <a:t> аналитиков</a:t>
            </a:r>
            <a:endParaRPr lang="en-US" sz="4267" b="1" kern="0" spc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509046" y="2441542"/>
            <a:ext cx="10971753" cy="3487458"/>
          </a:xfrm>
          <a:prstGeom prst="rect">
            <a:avLst/>
          </a:prstGeom>
        </p:spPr>
        <p:txBody>
          <a:bodyPr/>
          <a:lstStyle/>
          <a:p>
            <a:pPr defTabSz="1219170">
              <a:buClr>
                <a:srgbClr val="000000"/>
              </a:buClr>
              <a:defRPr/>
            </a:pPr>
            <a:r>
              <a:rPr lang="ru-RU" sz="3200" dirty="0"/>
              <a:t>Управление данными 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ru-RU" sz="3200" dirty="0"/>
              <a:t>Очистка данных 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ru-RU" sz="3200" dirty="0"/>
              <a:t>Анализ 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ru-RU" sz="3200" dirty="0"/>
              <a:t>Моделирование данных 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ru-RU" sz="3200" dirty="0"/>
              <a:t>Организация данных в форме, подходящей для построения графиков или табличного отображения</a:t>
            </a:r>
            <a:endParaRPr lang="en-US" sz="3200" kern="0" dirty="0"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C4768E-083A-4094-9B99-9CDAD0165CA7}"/>
              </a:ext>
            </a:extLst>
          </p:cNvPr>
          <p:cNvSpPr txBox="1"/>
          <p:nvPr/>
        </p:nvSpPr>
        <p:spPr>
          <a:xfrm>
            <a:off x="669303" y="848412"/>
            <a:ext cx="10586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Создание структуры данных</a:t>
            </a:r>
            <a:endParaRPr lang="LID4096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46A3B2-34F2-4F84-A36F-C24BD8DD0F70}"/>
              </a:ext>
            </a:extLst>
          </p:cNvPr>
          <p:cNvSpPr txBox="1"/>
          <p:nvPr/>
        </p:nvSpPr>
        <p:spPr>
          <a:xfrm>
            <a:off x="772998" y="1751695"/>
            <a:ext cx="907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pandas</a:t>
            </a:r>
            <a:r>
              <a:rPr lang="ru-RU" dirty="0"/>
              <a:t> есть две структуры данных </a:t>
            </a:r>
            <a:endParaRPr lang="en-US" dirty="0"/>
          </a:p>
          <a:p>
            <a:r>
              <a:rPr lang="ru-RU" dirty="0"/>
              <a:t>--Series </a:t>
            </a:r>
            <a:endParaRPr lang="en-US" dirty="0"/>
          </a:p>
          <a:p>
            <a:r>
              <a:rPr lang="ru-RU" dirty="0"/>
              <a:t>--</a:t>
            </a:r>
            <a:r>
              <a:rPr lang="ru-RU" dirty="0" err="1"/>
              <a:t>Dataframe</a:t>
            </a:r>
            <a:endParaRPr lang="LID4096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C14464-0B35-4DC6-8691-A3358DCA1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484" y="2993533"/>
            <a:ext cx="3772426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5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176C96-20A6-4D79-8984-A64677C04A9A}"/>
              </a:ext>
            </a:extLst>
          </p:cNvPr>
          <p:cNvSpPr txBox="1"/>
          <p:nvPr/>
        </p:nvSpPr>
        <p:spPr>
          <a:xfrm>
            <a:off x="322082" y="1093510"/>
            <a:ext cx="11547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Добавление индекса в </a:t>
            </a:r>
            <a:r>
              <a:rPr lang="en-US" sz="2800" dirty="0"/>
              <a:t>Series</a:t>
            </a:r>
            <a:endParaRPr lang="LID4096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9F38BA-9D0D-440F-AD7F-27EF839BD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29" y="2314418"/>
            <a:ext cx="6935168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94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176C96-20A6-4D79-8984-A64677C04A9A}"/>
              </a:ext>
            </a:extLst>
          </p:cNvPr>
          <p:cNvSpPr txBox="1"/>
          <p:nvPr/>
        </p:nvSpPr>
        <p:spPr>
          <a:xfrm>
            <a:off x="322082" y="1093510"/>
            <a:ext cx="11547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/>
              <a:t>Извлечение значений по индексу</a:t>
            </a:r>
            <a:endParaRPr lang="LID4096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CFC13E-F494-47E2-9803-E3825CC29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793" y="2036762"/>
            <a:ext cx="6954220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36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ED287F-05DE-426E-BD5F-95E9C3B81DDA}"/>
              </a:ext>
            </a:extLst>
          </p:cNvPr>
          <p:cNvSpPr txBox="1"/>
          <p:nvPr/>
        </p:nvSpPr>
        <p:spPr>
          <a:xfrm>
            <a:off x="744718" y="904973"/>
            <a:ext cx="1049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Преобразование словаря в </a:t>
            </a:r>
            <a:r>
              <a:rPr lang="en-US" sz="2400" dirty="0"/>
              <a:t>Series</a:t>
            </a:r>
            <a:endParaRPr lang="LID4096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9CA3BA-7F3A-4591-9E84-1D0ACDF52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773" y="2044113"/>
            <a:ext cx="6011114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68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 txBox="1">
            <a:spLocks/>
          </p:cNvSpPr>
          <p:nvPr/>
        </p:nvSpPr>
        <p:spPr>
          <a:xfrm>
            <a:off x="406400" y="1741800"/>
            <a:ext cx="11176000" cy="4227200"/>
          </a:xfrm>
          <a:prstGeom prst="rect">
            <a:avLst/>
          </a:prstGeom>
        </p:spPr>
        <p:txBody>
          <a:bodyPr/>
          <a:lstStyle/>
          <a:p>
            <a:pPr marL="457200" indent="-45720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ru-RU" sz="3200" dirty="0"/>
              <a:t>Python </a:t>
            </a:r>
            <a:r>
              <a:rPr lang="ru-RU" sz="3200" dirty="0" err="1"/>
              <a:t>DataFrame</a:t>
            </a:r>
            <a:r>
              <a:rPr lang="ru-RU" sz="3200" dirty="0"/>
              <a:t> — это структура данных, содержащая и упорядоченные коллекции столбцов. </a:t>
            </a:r>
            <a:endParaRPr lang="en-US" sz="3200" dirty="0"/>
          </a:p>
          <a:p>
            <a:pPr marL="457200" indent="-45720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ru-RU" sz="3200" dirty="0"/>
              <a:t>Каждый столбец может содержать числовые, строковые, логические и другие значения</a:t>
            </a:r>
          </a:p>
          <a:p>
            <a:pPr marL="457200" indent="-457200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ru-RU" sz="3200" dirty="0" err="1"/>
              <a:t>DataFrame</a:t>
            </a:r>
            <a:r>
              <a:rPr lang="ru-RU" sz="3200" dirty="0"/>
              <a:t> имеет как индекс строки, так и индекс столбца</a:t>
            </a:r>
            <a:endParaRPr lang="en-US" sz="3200" kern="0" dirty="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8" name="Google Shape;447;p27"/>
          <p:cNvSpPr txBox="1">
            <a:spLocks/>
          </p:cNvSpPr>
          <p:nvPr/>
        </p:nvSpPr>
        <p:spPr>
          <a:xfrm>
            <a:off x="434810" y="536738"/>
            <a:ext cx="11176000" cy="104696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spc="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 (Основной текст)"/>
                <a:ea typeface="Arial"/>
                <a:cs typeface="Arial"/>
                <a:sym typeface="Arial"/>
              </a:rPr>
              <a:t>DataFrame</a:t>
            </a:r>
            <a:endParaRPr lang="en-US" sz="3733" kern="0" spc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 (Основной текст)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 txBox="1">
            <a:spLocks/>
          </p:cNvSpPr>
          <p:nvPr/>
        </p:nvSpPr>
        <p:spPr>
          <a:xfrm>
            <a:off x="406400" y="1913640"/>
            <a:ext cx="11176000" cy="4055359"/>
          </a:xfrm>
          <a:prstGeom prst="rect">
            <a:avLst/>
          </a:prstGeom>
        </p:spPr>
        <p:txBody>
          <a:bodyPr/>
          <a:lstStyle/>
          <a:p>
            <a:pPr defTabSz="1219170">
              <a:buClr>
                <a:srgbClr val="000000"/>
              </a:buClr>
              <a:defRPr/>
            </a:pPr>
            <a:r>
              <a:rPr lang="ru-RU" sz="3200" dirty="0" err="1"/>
              <a:t>DataFrame</a:t>
            </a:r>
            <a:r>
              <a:rPr lang="ru-RU" sz="3200" dirty="0"/>
              <a:t> </a:t>
            </a:r>
            <a:r>
              <a:rPr lang="ru-RU" sz="3200" dirty="0" err="1"/>
              <a:t>pandas</a:t>
            </a:r>
            <a:r>
              <a:rPr lang="ru-RU" sz="3200" dirty="0"/>
              <a:t> можно создать, используя различные входные данные, такие как</a:t>
            </a:r>
            <a:endParaRPr lang="en-US" sz="3200" dirty="0">
              <a:latin typeface="+mj-lt"/>
            </a:endParaRP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3200" dirty="0">
                <a:latin typeface="+mj-lt"/>
              </a:rPr>
              <a:t>--Lists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3200" dirty="0">
                <a:latin typeface="+mj-lt"/>
              </a:rPr>
              <a:t>--</a:t>
            </a:r>
            <a:r>
              <a:rPr lang="en-US" sz="3200" dirty="0" err="1">
                <a:latin typeface="+mj-lt"/>
              </a:rPr>
              <a:t>Dict</a:t>
            </a:r>
            <a:endParaRPr lang="en-US" sz="3200" dirty="0">
              <a:latin typeface="+mj-lt"/>
            </a:endParaRP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3200" kern="0" dirty="0">
                <a:latin typeface="+mj-lt"/>
                <a:ea typeface="Arial"/>
                <a:cs typeface="Arial"/>
                <a:sym typeface="Arial"/>
              </a:rPr>
              <a:t>--Series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3200" dirty="0">
                <a:latin typeface="+mj-lt"/>
              </a:rPr>
              <a:t>--</a:t>
            </a:r>
            <a:r>
              <a:rPr lang="en-US" sz="3200" dirty="0" err="1">
                <a:latin typeface="+mj-lt"/>
              </a:rPr>
              <a:t>Numpy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ndarrays</a:t>
            </a:r>
            <a:endParaRPr lang="en-US" sz="3200" dirty="0">
              <a:latin typeface="+mj-lt"/>
            </a:endParaRP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3200" kern="0" dirty="0">
                <a:latin typeface="+mj-lt"/>
                <a:ea typeface="Arial"/>
                <a:cs typeface="Arial"/>
                <a:sym typeface="Arial"/>
              </a:rPr>
              <a:t>--Another DataFrame	</a:t>
            </a:r>
          </a:p>
        </p:txBody>
      </p:sp>
      <p:sp>
        <p:nvSpPr>
          <p:cNvPr id="6" name="Google Shape;447;p27"/>
          <p:cNvSpPr txBox="1">
            <a:spLocks/>
          </p:cNvSpPr>
          <p:nvPr/>
        </p:nvSpPr>
        <p:spPr>
          <a:xfrm>
            <a:off x="779995" y="527176"/>
            <a:ext cx="10503889" cy="122620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kk-KZ" sz="4267" kern="0" spc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  <a:cs typeface="Arial"/>
                <a:sym typeface="Arial"/>
              </a:rPr>
              <a:t>Создание Датафрейма</a:t>
            </a:r>
            <a:endParaRPr lang="en-US" sz="3733" kern="0" spc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174" y="684940"/>
            <a:ext cx="11279171" cy="617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8E72D-DC83-4643-A846-35DF08F4A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Регулярные выражения на </a:t>
            </a:r>
            <a:r>
              <a:rPr lang="en-US" dirty="0">
                <a:solidFill>
                  <a:srgbClr val="FFC000"/>
                </a:solidFill>
              </a:rPr>
              <a:t>Python</a:t>
            </a:r>
            <a:endParaRPr lang="LID4096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A9E52E-05AA-448A-9F61-3F66433F0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RegEx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регулярное выражение — это последовательность символов, которая формирует шаблон поиска.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RegEx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использовать для проверки того, содержит ли строка указанный шаблон поиска.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RegEx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Python есть встроенный пакет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можно использовать для работы с регулярными выражениями.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/>
              <a:t>Import the re module:</a:t>
            </a:r>
          </a:p>
          <a:p>
            <a:pPr marL="0" indent="0" algn="just">
              <a:buNone/>
            </a:pPr>
            <a:r>
              <a:rPr lang="en-US" sz="2000" dirty="0"/>
              <a:t>	</a:t>
            </a:r>
            <a:r>
              <a:rPr lang="en-IN" sz="2000" b="0" i="0" dirty="0">
                <a:solidFill>
                  <a:srgbClr val="0000CD"/>
                </a:solidFill>
                <a:effectLst/>
              </a:rPr>
              <a:t>import</a:t>
            </a:r>
            <a:r>
              <a:rPr lang="en-IN" sz="2000" b="0" i="0" dirty="0">
                <a:solidFill>
                  <a:srgbClr val="000000"/>
                </a:solidFill>
                <a:effectLst/>
              </a:rPr>
              <a:t> re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456731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/>
          <a:srcRect r="8553"/>
          <a:stretch/>
        </p:blipFill>
        <p:spPr bwMode="auto">
          <a:xfrm>
            <a:off x="705504" y="729157"/>
            <a:ext cx="10531246" cy="588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/>
          <a:srcRect r="13137"/>
          <a:stretch/>
        </p:blipFill>
        <p:spPr bwMode="auto">
          <a:xfrm>
            <a:off x="166540" y="1020599"/>
            <a:ext cx="11858919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6"/>
          <p:cNvSpPr txBox="1">
            <a:spLocks noGrp="1"/>
          </p:cNvSpPr>
          <p:nvPr>
            <p:ph type="ctrTitle" idx="4294967295"/>
          </p:nvPr>
        </p:nvSpPr>
        <p:spPr>
          <a:xfrm>
            <a:off x="2853400" y="1501533"/>
            <a:ext cx="64852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8000">
                <a:solidFill>
                  <a:srgbClr val="FFA105"/>
                </a:solidFill>
              </a:rPr>
              <a:t>Thanks!</a:t>
            </a:r>
            <a:endParaRPr sz="8000">
              <a:solidFill>
                <a:srgbClr val="FFA105"/>
              </a:solidFill>
            </a:endParaRPr>
          </a:p>
        </p:txBody>
      </p:sp>
      <p:sp>
        <p:nvSpPr>
          <p:cNvPr id="551" name="Google Shape;551;p36"/>
          <p:cNvSpPr txBox="1">
            <a:spLocks noGrp="1"/>
          </p:cNvSpPr>
          <p:nvPr>
            <p:ph type="subTitle" idx="4294967295"/>
          </p:nvPr>
        </p:nvSpPr>
        <p:spPr>
          <a:xfrm>
            <a:off x="2853400" y="2999367"/>
            <a:ext cx="6485200" cy="64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400" b="1"/>
              <a:t>Any questions?</a:t>
            </a:r>
            <a:endParaRPr sz="2400" b="1"/>
          </a:p>
        </p:txBody>
      </p:sp>
      <p:sp>
        <p:nvSpPr>
          <p:cNvPr id="552" name="Google Shape;552;p36"/>
          <p:cNvSpPr txBox="1">
            <a:spLocks noGrp="1"/>
          </p:cNvSpPr>
          <p:nvPr>
            <p:ph type="body" idx="4294967295"/>
          </p:nvPr>
        </p:nvSpPr>
        <p:spPr>
          <a:xfrm>
            <a:off x="2853400" y="3678724"/>
            <a:ext cx="6485200" cy="202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Bef>
                <a:spcPts val="80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/>
          <a:srcRect r="15278"/>
          <a:stretch/>
        </p:blipFill>
        <p:spPr bwMode="auto">
          <a:xfrm>
            <a:off x="312656" y="983072"/>
            <a:ext cx="11566688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/>
          <a:srcRect r="4762"/>
          <a:stretch/>
        </p:blipFill>
        <p:spPr bwMode="auto">
          <a:xfrm>
            <a:off x="279791" y="796898"/>
            <a:ext cx="11331019" cy="526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/>
          <a:srcRect t="28079"/>
          <a:stretch/>
        </p:blipFill>
        <p:spPr bwMode="auto">
          <a:xfrm>
            <a:off x="1371600" y="1970201"/>
            <a:ext cx="9448800" cy="382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1277600" y="-25400"/>
            <a:ext cx="914400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62AF08-4353-4AA6-8816-FFBDFB9F6F94}"/>
              </a:ext>
            </a:extLst>
          </p:cNvPr>
          <p:cNvSpPr txBox="1"/>
          <p:nvPr/>
        </p:nvSpPr>
        <p:spPr>
          <a:xfrm>
            <a:off x="1371600" y="9426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/>
              <a:t>Создание Датафрейма из список и </a:t>
            </a:r>
            <a:r>
              <a:rPr lang="en-US" sz="3200" dirty="0" err="1"/>
              <a:t>ndarrays</a:t>
            </a:r>
            <a:endParaRPr lang="LID4096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/>
          <a:srcRect t="18985" r="17197"/>
          <a:stretch/>
        </p:blipFill>
        <p:spPr bwMode="auto">
          <a:xfrm>
            <a:off x="1145356" y="1649691"/>
            <a:ext cx="9901287" cy="471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EB210A-7234-4243-ABB8-BF7BFBE25AFB}"/>
              </a:ext>
            </a:extLst>
          </p:cNvPr>
          <p:cNvSpPr txBox="1"/>
          <p:nvPr/>
        </p:nvSpPr>
        <p:spPr>
          <a:xfrm>
            <a:off x="1737674" y="956696"/>
            <a:ext cx="856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/>
              <a:t>Добавление индексов в Датафрейм</a:t>
            </a:r>
            <a:endParaRPr lang="LID4096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/>
          <a:srcRect l="-772" t="24427" r="4889" b="3889"/>
          <a:stretch/>
        </p:blipFill>
        <p:spPr bwMode="auto">
          <a:xfrm>
            <a:off x="158890" y="1395168"/>
            <a:ext cx="11708090" cy="491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1277600" y="-25400"/>
            <a:ext cx="914400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10F656-5D26-4A3C-A7C0-DF79991D7BF9}"/>
              </a:ext>
            </a:extLst>
          </p:cNvPr>
          <p:cNvSpPr txBox="1"/>
          <p:nvPr/>
        </p:nvSpPr>
        <p:spPr>
          <a:xfrm>
            <a:off x="1140643" y="871948"/>
            <a:ext cx="8889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/>
              <a:t>Создание Датафрейма из словаря</a:t>
            </a:r>
            <a:endParaRPr lang="LID4096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/>
          <a:srcRect t="21306"/>
          <a:stretch/>
        </p:blipFill>
        <p:spPr bwMode="auto">
          <a:xfrm>
            <a:off x="273378" y="1316889"/>
            <a:ext cx="11277600" cy="499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1277600" y="-25400"/>
            <a:ext cx="914400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B77DE-3492-49CE-A099-4F52A3583983}"/>
              </a:ext>
            </a:extLst>
          </p:cNvPr>
          <p:cNvSpPr txBox="1"/>
          <p:nvPr/>
        </p:nvSpPr>
        <p:spPr>
          <a:xfrm>
            <a:off x="1772239" y="678730"/>
            <a:ext cx="8399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/>
              <a:t>Создание Датафрейма из </a:t>
            </a:r>
            <a:r>
              <a:rPr lang="en-US" sz="2400" dirty="0"/>
              <a:t>Series</a:t>
            </a:r>
            <a:endParaRPr lang="LID4096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828" y="1500557"/>
            <a:ext cx="9524343" cy="535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1277600" y="-25400"/>
            <a:ext cx="914400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1A66BB-ED63-4948-87E1-A67CE096F41D}"/>
              </a:ext>
            </a:extLst>
          </p:cNvPr>
          <p:cNvSpPr txBox="1"/>
          <p:nvPr/>
        </p:nvSpPr>
        <p:spPr>
          <a:xfrm>
            <a:off x="2928593" y="806835"/>
            <a:ext cx="6334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/>
              <a:t>Выбор столбцов</a:t>
            </a:r>
            <a:endParaRPr lang="LID4096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362" y="1520597"/>
            <a:ext cx="9681276" cy="490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CA491D-4D1B-4AA8-BFB8-2F7F0E078AE5}"/>
              </a:ext>
            </a:extLst>
          </p:cNvPr>
          <p:cNvSpPr txBox="1"/>
          <p:nvPr/>
        </p:nvSpPr>
        <p:spPr>
          <a:xfrm>
            <a:off x="1753386" y="853001"/>
            <a:ext cx="8399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/>
              <a:t>Добавление нового столбца в Датафрейм</a:t>
            </a:r>
            <a:endParaRPr lang="LID4096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D03DF-2EB2-4BF5-B91F-009DB2A3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90974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RegEx</a:t>
            </a:r>
            <a:r>
              <a:rPr lang="en-US" dirty="0">
                <a:solidFill>
                  <a:srgbClr val="FFC000"/>
                </a:solidFill>
              </a:rPr>
              <a:t> in Python</a:t>
            </a:r>
            <a:endParaRPr lang="LID4096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4400B1-3A4F-44BD-B506-8125DA691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656213"/>
          </a:xfrm>
        </p:spPr>
        <p:txBody>
          <a:bodyPr/>
          <a:lstStyle/>
          <a:p>
            <a:r>
              <a:rPr lang="ru-RU" dirty="0"/>
              <a:t>Импортировав модуль </a:t>
            </a:r>
            <a:r>
              <a:rPr lang="ru-RU" dirty="0" err="1"/>
              <a:t>re</a:t>
            </a:r>
            <a:r>
              <a:rPr lang="ru-RU" dirty="0"/>
              <a:t>, вы можете начать использовать регулярные выражения: </a:t>
            </a:r>
            <a:endParaRPr lang="en-US" dirty="0"/>
          </a:p>
          <a:p>
            <a:r>
              <a:rPr lang="ru-RU" dirty="0"/>
              <a:t>Пример Выполните поиск по строке, чтобы узнать, начинается ли она с «The» и заканчивается ли на «</a:t>
            </a:r>
            <a:r>
              <a:rPr lang="ru-RU" dirty="0" err="1"/>
              <a:t>Spain</a:t>
            </a:r>
            <a:r>
              <a:rPr lang="ru-RU" dirty="0"/>
              <a:t>»:</a:t>
            </a:r>
            <a:endParaRPr lang="LID4096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515AF8-F997-4B17-9957-859F2C33A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306" y="3836709"/>
            <a:ext cx="5801535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4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190" y="1161331"/>
            <a:ext cx="11262895" cy="526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1699" y="1381027"/>
            <a:ext cx="9488601" cy="533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409BC1-B34D-4319-9F78-203E7B1EB194}"/>
              </a:ext>
            </a:extLst>
          </p:cNvPr>
          <p:cNvSpPr txBox="1"/>
          <p:nvPr/>
        </p:nvSpPr>
        <p:spPr>
          <a:xfrm>
            <a:off x="2017336" y="650449"/>
            <a:ext cx="7927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/>
              <a:t>Удаление столбцов из Датафрейма</a:t>
            </a:r>
            <a:endParaRPr lang="LID4096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32</a:t>
            </a:fld>
            <a:endParaRPr lang="e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6887" y="1435053"/>
            <a:ext cx="9839950" cy="542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1277600" y="-25400"/>
            <a:ext cx="914400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90582C-95F9-44E9-8720-4724E7836646}"/>
              </a:ext>
            </a:extLst>
          </p:cNvPr>
          <p:cNvSpPr txBox="1"/>
          <p:nvPr/>
        </p:nvSpPr>
        <p:spPr>
          <a:xfrm>
            <a:off x="2064469" y="670877"/>
            <a:ext cx="739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/>
              <a:t>Добавление строк в Датафрейм</a:t>
            </a:r>
            <a:endParaRPr lang="LID4096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/>
          <a:srcRect l="-40" r="10380"/>
          <a:stretch/>
        </p:blipFill>
        <p:spPr bwMode="auto">
          <a:xfrm>
            <a:off x="1577687" y="1486780"/>
            <a:ext cx="8848358" cy="500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1988800" y="0"/>
            <a:ext cx="914400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A69852-B121-49CF-9021-36C8E487513F}"/>
              </a:ext>
            </a:extLst>
          </p:cNvPr>
          <p:cNvSpPr txBox="1"/>
          <p:nvPr/>
        </p:nvSpPr>
        <p:spPr>
          <a:xfrm>
            <a:off x="2262433" y="850556"/>
            <a:ext cx="7343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/>
              <a:t>Операция </a:t>
            </a:r>
            <a:r>
              <a:rPr lang="en-US" sz="2800" dirty="0"/>
              <a:t>slicing</a:t>
            </a:r>
            <a:endParaRPr lang="LID4096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47;p27"/>
          <p:cNvSpPr txBox="1">
            <a:spLocks/>
          </p:cNvSpPr>
          <p:nvPr/>
        </p:nvSpPr>
        <p:spPr>
          <a:xfrm>
            <a:off x="740194" y="536738"/>
            <a:ext cx="10439996" cy="97096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kk-KZ" sz="3600" kern="0" spc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Чтение и запись в файл в </a:t>
            </a:r>
            <a:r>
              <a:rPr lang="en-US" sz="3600" kern="0" spc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Pandas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740194" y="1507698"/>
            <a:ext cx="11176000" cy="4227200"/>
          </a:xfrm>
          <a:prstGeom prst="rect">
            <a:avLst/>
          </a:prstGeom>
        </p:spPr>
        <p:txBody>
          <a:bodyPr/>
          <a:lstStyle/>
          <a:p>
            <a:r>
              <a:rPr lang="ru-RU" sz="2800" dirty="0"/>
              <a:t>API ввода-вывода </a:t>
            </a:r>
            <a:r>
              <a:rPr lang="ru-RU" sz="2800" dirty="0" err="1"/>
              <a:t>Pandas</a:t>
            </a:r>
            <a:r>
              <a:rPr lang="ru-RU" sz="2800" dirty="0"/>
              <a:t> — это набор функций чтения верхнего уровня, доступ к которым осуществляется как к </a:t>
            </a:r>
            <a:r>
              <a:rPr lang="ru-RU" sz="2800" dirty="0" err="1"/>
              <a:t>pd.read_csv</a:t>
            </a:r>
            <a:r>
              <a:rPr lang="ru-RU" sz="2800" dirty="0"/>
              <a:t>(), которые обычно возвращают объект </a:t>
            </a:r>
            <a:r>
              <a:rPr lang="ru-RU" sz="2800" dirty="0" err="1"/>
              <a:t>Pandas</a:t>
            </a:r>
            <a:r>
              <a:rPr lang="ru-RU" sz="2800" dirty="0"/>
              <a:t>. </a:t>
            </a:r>
            <a:endParaRPr lang="en-US" sz="2800" dirty="0"/>
          </a:p>
          <a:p>
            <a:r>
              <a:rPr lang="ru-RU" sz="2800" dirty="0"/>
              <a:t>Две функции для чтения текстовых файлов — </a:t>
            </a:r>
            <a:r>
              <a:rPr lang="ru-RU" sz="2800" dirty="0" err="1"/>
              <a:t>read_csv</a:t>
            </a:r>
            <a:r>
              <a:rPr lang="ru-RU" sz="2800" dirty="0"/>
              <a:t>() и </a:t>
            </a:r>
            <a:r>
              <a:rPr lang="ru-RU" sz="2800" dirty="0" err="1"/>
              <a:t>read_table</a:t>
            </a:r>
            <a:r>
              <a:rPr lang="ru-RU" sz="2800" dirty="0"/>
              <a:t>(). Они обе разумно преобразуют табличные данные в объект </a:t>
            </a:r>
            <a:r>
              <a:rPr lang="ru-RU" sz="2800" dirty="0" err="1"/>
              <a:t>DataFrame</a:t>
            </a:r>
            <a:endParaRPr lang="en-US" sz="2667" kern="0" dirty="0"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/>
          <a:srcRect r="10619" b="6861"/>
          <a:stretch/>
        </p:blipFill>
        <p:spPr bwMode="auto">
          <a:xfrm>
            <a:off x="647307" y="3994953"/>
            <a:ext cx="10897386" cy="224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/>
          <a:srcRect r="31120"/>
          <a:stretch/>
        </p:blipFill>
        <p:spPr bwMode="auto">
          <a:xfrm>
            <a:off x="1995191" y="1032017"/>
            <a:ext cx="7984504" cy="546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36</a:t>
            </a:fld>
            <a:endParaRPr lang="e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/>
          <a:srcRect r="21864" b="4848"/>
          <a:stretch/>
        </p:blipFill>
        <p:spPr bwMode="auto">
          <a:xfrm>
            <a:off x="1611983" y="1174226"/>
            <a:ext cx="8835118" cy="514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8804" y="719841"/>
            <a:ext cx="2902251" cy="606195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37</a:t>
            </a:fld>
            <a:endParaRPr lang="e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715" y="821440"/>
            <a:ext cx="7638085" cy="5858759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432800" y="76200"/>
            <a:ext cx="406400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536" y="886119"/>
            <a:ext cx="10315019" cy="580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1277600" y="-25400"/>
            <a:ext cx="914400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/>
          <a:srcRect r="8840"/>
          <a:stretch/>
        </p:blipFill>
        <p:spPr bwMode="auto">
          <a:xfrm>
            <a:off x="1139072" y="886119"/>
            <a:ext cx="9250377" cy="570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1277600" y="-25400"/>
            <a:ext cx="914400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CA941-82C6-4564-86F6-E446E02AA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RegEx</a:t>
            </a:r>
            <a:r>
              <a:rPr lang="en-US" dirty="0">
                <a:solidFill>
                  <a:srgbClr val="FFC000"/>
                </a:solidFill>
              </a:rPr>
              <a:t> in Python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430A66-98B8-408F-B8D6-97067AE75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03505"/>
            <a:ext cx="11029615" cy="675826"/>
          </a:xfrm>
        </p:spPr>
        <p:txBody>
          <a:bodyPr/>
          <a:lstStyle/>
          <a:p>
            <a:r>
              <a:rPr lang="ru-RU" dirty="0"/>
              <a:t>Модуль </a:t>
            </a:r>
            <a:r>
              <a:rPr lang="ru-RU" dirty="0" err="1"/>
              <a:t>re</a:t>
            </a:r>
            <a:r>
              <a:rPr lang="ru-RU" dirty="0"/>
              <a:t> предлагает набор функций, позволяющий нам искать строку на предмет совпадения.</a:t>
            </a:r>
            <a:endParaRPr lang="LID4096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C01BA1E-CF98-48BF-95EB-D5C646C38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627995"/>
              </p:ext>
            </p:extLst>
          </p:nvPr>
        </p:nvGraphicFramePr>
        <p:xfrm>
          <a:off x="1368792" y="2779331"/>
          <a:ext cx="8991599" cy="3461689"/>
        </p:xfrm>
        <a:graphic>
          <a:graphicData uri="http://schemas.openxmlformats.org/drawingml/2006/table">
            <a:tbl>
              <a:tblPr/>
              <a:tblGrid>
                <a:gridCol w="1574280">
                  <a:extLst>
                    <a:ext uri="{9D8B030D-6E8A-4147-A177-3AD203B41FA5}">
                      <a16:colId xmlns:a16="http://schemas.microsoft.com/office/drawing/2014/main" val="1282638173"/>
                    </a:ext>
                  </a:extLst>
                </a:gridCol>
                <a:gridCol w="7417319">
                  <a:extLst>
                    <a:ext uri="{9D8B030D-6E8A-4147-A177-3AD203B41FA5}">
                      <a16:colId xmlns:a16="http://schemas.microsoft.com/office/drawing/2014/main" val="1427449321"/>
                    </a:ext>
                  </a:extLst>
                </a:gridCol>
              </a:tblGrid>
              <a:tr h="827795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dirty="0">
                          <a:effectLst/>
                        </a:rPr>
                        <a:t>Function</a:t>
                      </a:r>
                    </a:p>
                  </a:txBody>
                  <a:tcPr marL="121920" marR="60960" marT="60960" marB="6096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dirty="0">
                          <a:effectLst/>
                        </a:rPr>
                        <a:t>Description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751022"/>
                  </a:ext>
                </a:extLst>
              </a:tr>
              <a:tr h="489152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>
                          <a:effectLst/>
                          <a:hlinkClick r:id="rId2"/>
                        </a:rPr>
                        <a:t>findall</a:t>
                      </a:r>
                      <a:endParaRPr lang="en-IN" sz="2000">
                        <a:effectLst/>
                      </a:endParaRPr>
                    </a:p>
                  </a:txBody>
                  <a:tcPr marL="121920" marR="60960" marT="60960" marB="6096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Returns a list containing all matches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585410"/>
                  </a:ext>
                </a:extLst>
              </a:tr>
              <a:tr h="827795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>
                          <a:effectLst/>
                          <a:hlinkClick r:id="rId3"/>
                        </a:rPr>
                        <a:t>search</a:t>
                      </a:r>
                      <a:endParaRPr lang="en-IN" sz="2000">
                        <a:effectLst/>
                      </a:endParaRPr>
                    </a:p>
                  </a:txBody>
                  <a:tcPr marL="121920" marR="60960" marT="60960" marB="6096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Returns a </a:t>
                      </a:r>
                      <a:r>
                        <a:rPr lang="en-US" sz="2000" dirty="0">
                          <a:effectLst/>
                          <a:hlinkClick r:id="rId4"/>
                        </a:rPr>
                        <a:t>Match object</a:t>
                      </a:r>
                      <a:r>
                        <a:rPr lang="en-US" sz="2000" dirty="0">
                          <a:effectLst/>
                        </a:rPr>
                        <a:t> if there is a match anywhere in the string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660922"/>
                  </a:ext>
                </a:extLst>
              </a:tr>
              <a:tr h="827795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>
                          <a:effectLst/>
                          <a:hlinkClick r:id="rId5"/>
                        </a:rPr>
                        <a:t>split</a:t>
                      </a:r>
                      <a:endParaRPr lang="en-IN" sz="2000">
                        <a:effectLst/>
                      </a:endParaRPr>
                    </a:p>
                  </a:txBody>
                  <a:tcPr marL="121920" marR="60960" marT="60960" marB="6096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Returns a list where the string has been split at each match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81323"/>
                  </a:ext>
                </a:extLst>
              </a:tr>
              <a:tr h="489152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>
                          <a:effectLst/>
                          <a:hlinkClick r:id="rId6"/>
                        </a:rPr>
                        <a:t>sub</a:t>
                      </a:r>
                      <a:endParaRPr lang="en-IN" sz="2000">
                        <a:effectLst/>
                      </a:endParaRPr>
                    </a:p>
                  </a:txBody>
                  <a:tcPr marL="121920" marR="60960" marT="60960" marB="6096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Replaces one or many matches with a string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450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4799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997" y="895744"/>
            <a:ext cx="11328005" cy="555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1277600" y="-25400"/>
            <a:ext cx="914400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41</a:t>
            </a:fld>
            <a:endParaRPr lang="e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510" y="848691"/>
            <a:ext cx="9803875" cy="529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AC21A1-2E57-4F90-A98A-02256205DE19}"/>
              </a:ext>
            </a:extLst>
          </p:cNvPr>
          <p:cNvSpPr txBox="1"/>
          <p:nvPr/>
        </p:nvSpPr>
        <p:spPr>
          <a:xfrm>
            <a:off x="1376313" y="3182142"/>
            <a:ext cx="9087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/>
              <a:t>Спасибо за внимание!!!</a:t>
            </a:r>
            <a:endParaRPr lang="LID4096" sz="3600" dirty="0"/>
          </a:p>
        </p:txBody>
      </p:sp>
    </p:spTree>
    <p:extLst>
      <p:ext uri="{BB962C8B-B14F-4D97-AF65-F5344CB8AC3E}">
        <p14:creationId xmlns:p14="http://schemas.microsoft.com/office/powerpoint/2010/main" val="197184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BCCF9-485B-417F-BACD-2EA54027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96706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Метасимволы</a:t>
            </a:r>
            <a:endParaRPr lang="LID4096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1DEEA6-089B-4B91-B09C-BBA7026B9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70" y="1679083"/>
            <a:ext cx="11029615" cy="722960"/>
          </a:xfrm>
        </p:spPr>
        <p:txBody>
          <a:bodyPr/>
          <a:lstStyle/>
          <a:p>
            <a:r>
              <a:rPr lang="ru-RU" dirty="0"/>
              <a:t>Метасимволы — это символы, имеющие особое значение</a:t>
            </a:r>
            <a:endParaRPr lang="LID4096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E9A49B-20DD-4B70-B4B3-DA3FB57E1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494745"/>
              </p:ext>
            </p:extLst>
          </p:nvPr>
        </p:nvGraphicFramePr>
        <p:xfrm>
          <a:off x="1263192" y="2290040"/>
          <a:ext cx="9436230" cy="4567960"/>
        </p:xfrm>
        <a:graphic>
          <a:graphicData uri="http://schemas.openxmlformats.org/drawingml/2006/table">
            <a:tbl>
              <a:tblPr/>
              <a:tblGrid>
                <a:gridCol w="1618291">
                  <a:extLst>
                    <a:ext uri="{9D8B030D-6E8A-4147-A177-3AD203B41FA5}">
                      <a16:colId xmlns:a16="http://schemas.microsoft.com/office/drawing/2014/main" val="3830410715"/>
                    </a:ext>
                  </a:extLst>
                </a:gridCol>
                <a:gridCol w="6108594">
                  <a:extLst>
                    <a:ext uri="{9D8B030D-6E8A-4147-A177-3AD203B41FA5}">
                      <a16:colId xmlns:a16="http://schemas.microsoft.com/office/drawing/2014/main" val="1585957590"/>
                    </a:ext>
                  </a:extLst>
                </a:gridCol>
                <a:gridCol w="1709345">
                  <a:extLst>
                    <a:ext uri="{9D8B030D-6E8A-4147-A177-3AD203B41FA5}">
                      <a16:colId xmlns:a16="http://schemas.microsoft.com/office/drawing/2014/main" val="3766877500"/>
                    </a:ext>
                  </a:extLst>
                </a:gridCol>
              </a:tblGrid>
              <a:tr h="392910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Character</a:t>
                      </a:r>
                    </a:p>
                  </a:txBody>
                  <a:tcPr marL="65929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dirty="0">
                          <a:effectLst/>
                        </a:rPr>
                        <a:t>Description</a:t>
                      </a:r>
                    </a:p>
                  </a:txBody>
                  <a:tcPr marL="32965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Example</a:t>
                      </a:r>
                    </a:p>
                  </a:txBody>
                  <a:tcPr marL="32965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499377"/>
                  </a:ext>
                </a:extLst>
              </a:tr>
              <a:tr h="314081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dirty="0">
                          <a:effectLst/>
                        </a:rPr>
                        <a:t>[]</a:t>
                      </a:r>
                    </a:p>
                  </a:txBody>
                  <a:tcPr marL="65929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dirty="0">
                          <a:effectLst/>
                        </a:rPr>
                        <a:t>A set of characters</a:t>
                      </a:r>
                    </a:p>
                  </a:txBody>
                  <a:tcPr marL="32965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"[a-m]"</a:t>
                      </a:r>
                    </a:p>
                  </a:txBody>
                  <a:tcPr marL="32965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889854"/>
                  </a:ext>
                </a:extLst>
              </a:tr>
              <a:tr h="568290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\</a:t>
                      </a:r>
                    </a:p>
                  </a:txBody>
                  <a:tcPr marL="65929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</a:rPr>
                        <a:t>Signals a special sequence (can also be used to escape special characters)</a:t>
                      </a:r>
                    </a:p>
                  </a:txBody>
                  <a:tcPr marL="32965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"\d"</a:t>
                      </a:r>
                    </a:p>
                  </a:txBody>
                  <a:tcPr marL="32965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137407"/>
                  </a:ext>
                </a:extLst>
              </a:tr>
              <a:tr h="392910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.</a:t>
                      </a:r>
                    </a:p>
                  </a:txBody>
                  <a:tcPr marL="65929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</a:rPr>
                        <a:t>Any character (except newline character)</a:t>
                      </a:r>
                    </a:p>
                  </a:txBody>
                  <a:tcPr marL="32965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"he..o"</a:t>
                      </a:r>
                    </a:p>
                  </a:txBody>
                  <a:tcPr marL="32965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823771"/>
                  </a:ext>
                </a:extLst>
              </a:tr>
              <a:tr h="314081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^</a:t>
                      </a:r>
                    </a:p>
                  </a:txBody>
                  <a:tcPr marL="65929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Starts with</a:t>
                      </a:r>
                    </a:p>
                  </a:txBody>
                  <a:tcPr marL="32965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"^hello"</a:t>
                      </a:r>
                    </a:p>
                  </a:txBody>
                  <a:tcPr marL="32965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448256"/>
                  </a:ext>
                </a:extLst>
              </a:tr>
              <a:tr h="314081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$</a:t>
                      </a:r>
                    </a:p>
                  </a:txBody>
                  <a:tcPr marL="65929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Ends with</a:t>
                      </a:r>
                    </a:p>
                  </a:txBody>
                  <a:tcPr marL="32965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"planet$"</a:t>
                      </a:r>
                    </a:p>
                  </a:txBody>
                  <a:tcPr marL="32965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528354"/>
                  </a:ext>
                </a:extLst>
              </a:tr>
              <a:tr h="314081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*</a:t>
                      </a:r>
                    </a:p>
                  </a:txBody>
                  <a:tcPr marL="65929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Zero or more occurrences</a:t>
                      </a:r>
                    </a:p>
                  </a:txBody>
                  <a:tcPr marL="32965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"he.*o"</a:t>
                      </a:r>
                    </a:p>
                  </a:txBody>
                  <a:tcPr marL="32965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689925"/>
                  </a:ext>
                </a:extLst>
              </a:tr>
              <a:tr h="314081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+</a:t>
                      </a:r>
                    </a:p>
                  </a:txBody>
                  <a:tcPr marL="65929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One or more occurrences</a:t>
                      </a:r>
                    </a:p>
                  </a:txBody>
                  <a:tcPr marL="32965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"he.+o"</a:t>
                      </a:r>
                    </a:p>
                  </a:txBody>
                  <a:tcPr marL="32965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995321"/>
                  </a:ext>
                </a:extLst>
              </a:tr>
              <a:tr h="314081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?</a:t>
                      </a:r>
                    </a:p>
                  </a:txBody>
                  <a:tcPr marL="65929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Zero or one occurrences</a:t>
                      </a:r>
                    </a:p>
                  </a:txBody>
                  <a:tcPr marL="32965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"he.?o"</a:t>
                      </a:r>
                    </a:p>
                  </a:txBody>
                  <a:tcPr marL="32965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71341"/>
                  </a:ext>
                </a:extLst>
              </a:tr>
              <a:tr h="392910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{}</a:t>
                      </a:r>
                    </a:p>
                  </a:txBody>
                  <a:tcPr marL="65929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Exactly the specified number of occurrences</a:t>
                      </a:r>
                    </a:p>
                  </a:txBody>
                  <a:tcPr marL="32965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"he{2}o"</a:t>
                      </a:r>
                    </a:p>
                  </a:txBody>
                  <a:tcPr marL="32965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914811"/>
                  </a:ext>
                </a:extLst>
              </a:tr>
              <a:tr h="392910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|</a:t>
                      </a:r>
                    </a:p>
                  </a:txBody>
                  <a:tcPr marL="65929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dirty="0">
                          <a:effectLst/>
                        </a:rPr>
                        <a:t>Either or</a:t>
                      </a:r>
                    </a:p>
                  </a:txBody>
                  <a:tcPr marL="32965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"falls|stays"</a:t>
                      </a:r>
                    </a:p>
                  </a:txBody>
                  <a:tcPr marL="32965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356985"/>
                  </a:ext>
                </a:extLst>
              </a:tr>
              <a:tr h="314081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()</a:t>
                      </a:r>
                    </a:p>
                  </a:txBody>
                  <a:tcPr marL="65929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effectLst/>
                        </a:rPr>
                        <a:t>Capture and group</a:t>
                      </a:r>
                    </a:p>
                  </a:txBody>
                  <a:tcPr marL="32965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dirty="0">
                          <a:effectLst/>
                        </a:rPr>
                        <a:t> </a:t>
                      </a:r>
                    </a:p>
                  </a:txBody>
                  <a:tcPr marL="32965" marR="32965" marT="32965" marB="32965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794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74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E2EF7-5FBD-4BAF-9D25-897538F7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38108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Функция </a:t>
            </a:r>
            <a:r>
              <a:rPr lang="en-US" dirty="0" err="1">
                <a:solidFill>
                  <a:srgbClr val="FFC000"/>
                </a:solidFill>
              </a:rPr>
              <a:t>findall</a:t>
            </a:r>
            <a:r>
              <a:rPr lang="en-US" dirty="0">
                <a:solidFill>
                  <a:srgbClr val="FFC000"/>
                </a:solidFill>
              </a:rPr>
              <a:t>() </a:t>
            </a:r>
            <a:endParaRPr lang="LID4096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D43C34-985C-4B95-BB9B-2E4B33F66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034044"/>
          </a:xfrm>
        </p:spPr>
        <p:txBody>
          <a:bodyPr/>
          <a:lstStyle/>
          <a:p>
            <a:r>
              <a:rPr lang="ru-RU" dirty="0"/>
              <a:t>Функция </a:t>
            </a:r>
            <a:r>
              <a:rPr lang="ru-RU" dirty="0" err="1"/>
              <a:t>findall</a:t>
            </a:r>
            <a:r>
              <a:rPr lang="ru-RU" dirty="0"/>
              <a:t>() возвращает список, содержащий все совпадения. </a:t>
            </a:r>
          </a:p>
          <a:p>
            <a:r>
              <a:rPr lang="ru-RU" dirty="0"/>
              <a:t>Пример Вывести список всех совпадений:</a:t>
            </a:r>
            <a:endParaRPr lang="LID4096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7D37FC-AB84-4B06-A69B-C3D31A0DF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624" y="3429000"/>
            <a:ext cx="4189783" cy="200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7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CC4FD-6896-41D6-A26F-1683F3BE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90974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Функция </a:t>
            </a:r>
            <a:r>
              <a:rPr lang="en-US" dirty="0" err="1">
                <a:solidFill>
                  <a:srgbClr val="FFC000"/>
                </a:solidFill>
              </a:rPr>
              <a:t>findall</a:t>
            </a:r>
            <a:r>
              <a:rPr lang="en-US" dirty="0">
                <a:solidFill>
                  <a:srgbClr val="FFC000"/>
                </a:solidFill>
              </a:rPr>
              <a:t>() 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4D0CEF-A677-41C0-9773-070417E83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798374"/>
          </a:xfrm>
        </p:spPr>
        <p:txBody>
          <a:bodyPr/>
          <a:lstStyle/>
          <a:p>
            <a:r>
              <a:rPr lang="kk-KZ" dirty="0"/>
              <a:t>Возвращает</a:t>
            </a:r>
            <a:r>
              <a:rPr lang="ru-RU" dirty="0"/>
              <a:t> пустой список, если совпадений не найдено:</a:t>
            </a:r>
            <a:endParaRPr lang="LID4096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13A79B-BC8F-4334-A218-1B72CDF68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962" y="3207524"/>
            <a:ext cx="3639058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5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8D949-107D-4872-9240-0BC75390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Функция </a:t>
            </a:r>
            <a:r>
              <a:rPr lang="en-US" dirty="0">
                <a:solidFill>
                  <a:srgbClr val="FFC000"/>
                </a:solidFill>
              </a:rPr>
              <a:t>search() </a:t>
            </a:r>
            <a:endParaRPr lang="LID4096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AF20EB-5E8B-46D7-B65D-25B2F4A34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750481"/>
          </a:xfrm>
        </p:spPr>
        <p:txBody>
          <a:bodyPr/>
          <a:lstStyle/>
          <a:p>
            <a:r>
              <a:rPr lang="ru-RU" dirty="0"/>
              <a:t>Функция </a:t>
            </a:r>
            <a:r>
              <a:rPr lang="ru-RU" dirty="0" err="1"/>
              <a:t>search</a:t>
            </a:r>
            <a:r>
              <a:rPr lang="ru-RU" dirty="0"/>
              <a:t>() ищет совпадение в строке и возвращает объект Match, если совпадение есть.</a:t>
            </a:r>
          </a:p>
          <a:p>
            <a:r>
              <a:rPr lang="ru-RU" dirty="0"/>
              <a:t>Если совпадений больше одного, будет возвращено только первое вхождение совпадения:</a:t>
            </a:r>
          </a:p>
          <a:p>
            <a:r>
              <a:rPr lang="ru-RU" dirty="0"/>
              <a:t>Выполните поиск, который не даст совпадений</a:t>
            </a:r>
            <a:endParaRPr lang="LID4096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350378-D257-48DE-B930-2EC75DC68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816" y="4742084"/>
            <a:ext cx="3943593" cy="153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91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09128-8003-478C-8387-86E6CF55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Функция </a:t>
            </a:r>
            <a:r>
              <a:rPr lang="en-US" dirty="0">
                <a:solidFill>
                  <a:srgbClr val="FFC000"/>
                </a:solidFill>
              </a:rPr>
              <a:t>split() </a:t>
            </a:r>
            <a:endParaRPr lang="LID4096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A6FAF5-0B36-4813-B0C5-4F12C28EA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352740"/>
          </a:xfrm>
        </p:spPr>
        <p:txBody>
          <a:bodyPr/>
          <a:lstStyle/>
          <a:p>
            <a:r>
              <a:rPr lang="ru-RU" dirty="0"/>
              <a:t>Функция </a:t>
            </a:r>
            <a:r>
              <a:rPr lang="ru-RU" dirty="0" err="1"/>
              <a:t>split</a:t>
            </a:r>
            <a:r>
              <a:rPr lang="ru-RU" dirty="0"/>
              <a:t>() возвращает список, в котором строка была разделена при каждом совпадении.</a:t>
            </a:r>
            <a:endParaRPr lang="en-US" dirty="0"/>
          </a:p>
          <a:p>
            <a:r>
              <a:rPr lang="ru-RU" dirty="0"/>
              <a:t>Пример Разделение по каждому пробелу:</a:t>
            </a:r>
            <a:endParaRPr lang="LID4096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DE91BC-38B0-421E-AC1F-91703137B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964" y="3533237"/>
            <a:ext cx="4156161" cy="159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42839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122</TotalTime>
  <Words>651</Words>
  <Application>Microsoft Office PowerPoint</Application>
  <PresentationFormat>Широкоэкранный</PresentationFormat>
  <Paragraphs>129</Paragraphs>
  <Slides>42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1" baseType="lpstr">
      <vt:lpstr>Arial</vt:lpstr>
      <vt:lpstr>Calibri</vt:lpstr>
      <vt:lpstr>Chivo Light</vt:lpstr>
      <vt:lpstr>Corbel</vt:lpstr>
      <vt:lpstr>Corbel (Основной текст)</vt:lpstr>
      <vt:lpstr>Gill Sans MT</vt:lpstr>
      <vt:lpstr>Times New Roman</vt:lpstr>
      <vt:lpstr>Wingdings 2</vt:lpstr>
      <vt:lpstr>Дивиденд</vt:lpstr>
      <vt:lpstr>Лекция 12 Регулярные выражения</vt:lpstr>
      <vt:lpstr>Регулярные выражения на Python</vt:lpstr>
      <vt:lpstr>RegEx in Python</vt:lpstr>
      <vt:lpstr>RegEx in Python</vt:lpstr>
      <vt:lpstr>Метасимволы</vt:lpstr>
      <vt:lpstr>Функция findall() </vt:lpstr>
      <vt:lpstr>Функция findall() </vt:lpstr>
      <vt:lpstr>Функция search() </vt:lpstr>
      <vt:lpstr>Функция split() </vt:lpstr>
      <vt:lpstr>Функция sub() </vt:lpstr>
      <vt:lpstr>Pandas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Thanks!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 Карюкин</dc:creator>
  <cp:lastModifiedBy>Владислав Карюкин</cp:lastModifiedBy>
  <cp:revision>12</cp:revision>
  <dcterms:created xsi:type="dcterms:W3CDTF">2024-11-21T02:58:34Z</dcterms:created>
  <dcterms:modified xsi:type="dcterms:W3CDTF">2024-11-21T05:03:04Z</dcterms:modified>
</cp:coreProperties>
</file>